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7" r:id="rId3"/>
    <p:sldId id="263" r:id="rId4"/>
    <p:sldId id="264" r:id="rId5"/>
    <p:sldId id="262" r:id="rId6"/>
    <p:sldId id="266" r:id="rId7"/>
    <p:sldId id="267" r:id="rId8"/>
    <p:sldId id="259" r:id="rId9"/>
    <p:sldId id="270" r:id="rId10"/>
    <p:sldId id="27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556" autoAdjust="0"/>
    <p:restoredTop sz="94660"/>
  </p:normalViewPr>
  <p:slideViewPr>
    <p:cSldViewPr snapToGrid="0">
      <p:cViewPr varScale="1">
        <p:scale>
          <a:sx n="72" d="100"/>
          <a:sy n="72" d="100"/>
        </p:scale>
        <p:origin x="132" y="4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jpg>
</file>

<file path=ppt/media/image4.jpg>
</file>

<file path=ppt/media/image5.png>
</file>

<file path=ppt/media/image6.jpg>
</file>

<file path=ppt/media/image7.jp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E26CF111-6992-43FD-973F-2450632F2847}" type="datetimeFigureOut">
              <a:rPr lang="en-IN" smtClean="0"/>
              <a:t>04-07-2025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7D3960D-0297-4E90-ABCF-2AFDDFC20E51}" type="slidenum">
              <a:rPr lang="en-IN" smtClean="0"/>
              <a:t>‹#›</a:t>
            </a:fld>
            <a:endParaRPr lang="en-IN"/>
          </a:p>
        </p:txBody>
      </p:sp>
    </p:spTree>
    <p:extLst>
      <p:ext uri="{BB962C8B-B14F-4D97-AF65-F5344CB8AC3E}">
        <p14:creationId xmlns:p14="http://schemas.microsoft.com/office/powerpoint/2010/main" val="645198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E26CF111-6992-43FD-973F-2450632F2847}" type="datetimeFigureOut">
              <a:rPr lang="en-IN" smtClean="0"/>
              <a:t>04-07-2025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7D3960D-0297-4E90-ABCF-2AFDDFC20E51}" type="slidenum">
              <a:rPr lang="en-IN" smtClean="0"/>
              <a:t>‹#›</a:t>
            </a:fld>
            <a:endParaRPr lang="en-IN"/>
          </a:p>
        </p:txBody>
      </p:sp>
    </p:spTree>
    <p:extLst>
      <p:ext uri="{BB962C8B-B14F-4D97-AF65-F5344CB8AC3E}">
        <p14:creationId xmlns:p14="http://schemas.microsoft.com/office/powerpoint/2010/main" val="1423152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E26CF111-6992-43FD-973F-2450632F2847}" type="datetimeFigureOut">
              <a:rPr lang="en-IN" smtClean="0"/>
              <a:t>04-07-2025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7D3960D-0297-4E90-ABCF-2AFDDFC20E51}" type="slidenum">
              <a:rPr lang="en-IN" smtClean="0"/>
              <a:t>‹#›</a:t>
            </a:fld>
            <a:endParaRPr lang="en-IN"/>
          </a:p>
        </p:txBody>
      </p:sp>
    </p:spTree>
    <p:extLst>
      <p:ext uri="{BB962C8B-B14F-4D97-AF65-F5344CB8AC3E}">
        <p14:creationId xmlns:p14="http://schemas.microsoft.com/office/powerpoint/2010/main" val="2794095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E26CF111-6992-43FD-973F-2450632F2847}" type="datetimeFigureOut">
              <a:rPr lang="en-IN" smtClean="0"/>
              <a:t>04-07-2025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7D3960D-0297-4E90-ABCF-2AFDDFC20E51}" type="slidenum">
              <a:rPr lang="en-IN" smtClean="0"/>
              <a:t>‹#›</a:t>
            </a:fld>
            <a:endParaRPr lang="en-IN"/>
          </a:p>
        </p:txBody>
      </p:sp>
    </p:spTree>
    <p:extLst>
      <p:ext uri="{BB962C8B-B14F-4D97-AF65-F5344CB8AC3E}">
        <p14:creationId xmlns:p14="http://schemas.microsoft.com/office/powerpoint/2010/main" val="3725185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26CF111-6992-43FD-973F-2450632F2847}" type="datetimeFigureOut">
              <a:rPr lang="en-IN" smtClean="0"/>
              <a:t>04-07-2025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7D3960D-0297-4E90-ABCF-2AFDDFC20E51}" type="slidenum">
              <a:rPr lang="en-IN" smtClean="0"/>
              <a:t>‹#›</a:t>
            </a:fld>
            <a:endParaRPr lang="en-IN"/>
          </a:p>
        </p:txBody>
      </p:sp>
    </p:spTree>
    <p:extLst>
      <p:ext uri="{BB962C8B-B14F-4D97-AF65-F5344CB8AC3E}">
        <p14:creationId xmlns:p14="http://schemas.microsoft.com/office/powerpoint/2010/main" val="255285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E26CF111-6992-43FD-973F-2450632F2847}" type="datetimeFigureOut">
              <a:rPr lang="en-IN" smtClean="0"/>
              <a:t>04-07-2025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7D3960D-0297-4E90-ABCF-2AFDDFC20E51}" type="slidenum">
              <a:rPr lang="en-IN" smtClean="0"/>
              <a:t>‹#›</a:t>
            </a:fld>
            <a:endParaRPr lang="en-IN"/>
          </a:p>
        </p:txBody>
      </p:sp>
    </p:spTree>
    <p:extLst>
      <p:ext uri="{BB962C8B-B14F-4D97-AF65-F5344CB8AC3E}">
        <p14:creationId xmlns:p14="http://schemas.microsoft.com/office/powerpoint/2010/main" val="3922962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E26CF111-6992-43FD-973F-2450632F2847}" type="datetimeFigureOut">
              <a:rPr lang="en-IN" smtClean="0"/>
              <a:t>04-07-2025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7D3960D-0297-4E90-ABCF-2AFDDFC20E51}" type="slidenum">
              <a:rPr lang="en-IN" smtClean="0"/>
              <a:t>‹#›</a:t>
            </a:fld>
            <a:endParaRPr lang="en-IN"/>
          </a:p>
        </p:txBody>
      </p:sp>
    </p:spTree>
    <p:extLst>
      <p:ext uri="{BB962C8B-B14F-4D97-AF65-F5344CB8AC3E}">
        <p14:creationId xmlns:p14="http://schemas.microsoft.com/office/powerpoint/2010/main" val="22077636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E26CF111-6992-43FD-973F-2450632F2847}" type="datetimeFigureOut">
              <a:rPr lang="en-IN" smtClean="0"/>
              <a:t>04-07-2025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7D3960D-0297-4E90-ABCF-2AFDDFC20E51}" type="slidenum">
              <a:rPr lang="en-IN" smtClean="0"/>
              <a:t>‹#›</a:t>
            </a:fld>
            <a:endParaRPr lang="en-IN"/>
          </a:p>
        </p:txBody>
      </p:sp>
    </p:spTree>
    <p:extLst>
      <p:ext uri="{BB962C8B-B14F-4D97-AF65-F5344CB8AC3E}">
        <p14:creationId xmlns:p14="http://schemas.microsoft.com/office/powerpoint/2010/main" val="21998769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6CF111-6992-43FD-973F-2450632F2847}" type="datetimeFigureOut">
              <a:rPr lang="en-IN" smtClean="0"/>
              <a:t>04-07-2025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7D3960D-0297-4E90-ABCF-2AFDDFC20E51}" type="slidenum">
              <a:rPr lang="en-IN" smtClean="0"/>
              <a:t>‹#›</a:t>
            </a:fld>
            <a:endParaRPr lang="en-IN"/>
          </a:p>
        </p:txBody>
      </p:sp>
    </p:spTree>
    <p:extLst>
      <p:ext uri="{BB962C8B-B14F-4D97-AF65-F5344CB8AC3E}">
        <p14:creationId xmlns:p14="http://schemas.microsoft.com/office/powerpoint/2010/main" val="14473723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CF111-6992-43FD-973F-2450632F2847}" type="datetimeFigureOut">
              <a:rPr lang="en-IN" smtClean="0"/>
              <a:t>04-07-2025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7D3960D-0297-4E90-ABCF-2AFDDFC20E51}" type="slidenum">
              <a:rPr lang="en-IN" smtClean="0"/>
              <a:t>‹#›</a:t>
            </a:fld>
            <a:endParaRPr lang="en-IN"/>
          </a:p>
        </p:txBody>
      </p:sp>
    </p:spTree>
    <p:extLst>
      <p:ext uri="{BB962C8B-B14F-4D97-AF65-F5344CB8AC3E}">
        <p14:creationId xmlns:p14="http://schemas.microsoft.com/office/powerpoint/2010/main" val="8190180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26CF111-6992-43FD-973F-2450632F2847}" type="datetimeFigureOut">
              <a:rPr lang="en-IN" smtClean="0"/>
              <a:t>04-07-2025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7D3960D-0297-4E90-ABCF-2AFDDFC20E51}" type="slidenum">
              <a:rPr lang="en-IN" smtClean="0"/>
              <a:t>‹#›</a:t>
            </a:fld>
            <a:endParaRPr lang="en-IN"/>
          </a:p>
        </p:txBody>
      </p:sp>
    </p:spTree>
    <p:extLst>
      <p:ext uri="{BB962C8B-B14F-4D97-AF65-F5344CB8AC3E}">
        <p14:creationId xmlns:p14="http://schemas.microsoft.com/office/powerpoint/2010/main" val="2320385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6CF111-6992-43FD-973F-2450632F2847}" type="datetimeFigureOut">
              <a:rPr lang="en-IN" smtClean="0"/>
              <a:t>04-07-2025</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D3960D-0297-4E90-ABCF-2AFDDFC20E51}" type="slidenum">
              <a:rPr lang="en-IN" smtClean="0"/>
              <a:t>‹#›</a:t>
            </a:fld>
            <a:endParaRPr lang="en-IN"/>
          </a:p>
        </p:txBody>
      </p:sp>
    </p:spTree>
    <p:extLst>
      <p:ext uri="{BB962C8B-B14F-4D97-AF65-F5344CB8AC3E}">
        <p14:creationId xmlns:p14="http://schemas.microsoft.com/office/powerpoint/2010/main" val="35602905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chemeClr val="accent6">
              <a:lumMod val="60000"/>
              <a:lumOff val="40000"/>
            </a:schemeClr>
          </a:solidFill>
          <a:ln>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 name="TextBox 2"/>
          <p:cNvSpPr txBox="1"/>
          <p:nvPr/>
        </p:nvSpPr>
        <p:spPr>
          <a:xfrm>
            <a:off x="429491" y="249382"/>
            <a:ext cx="11236036" cy="101566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200" b="1" i="0" u="none" strike="noStrike" kern="1200" cap="none" spc="0" normalizeH="0" baseline="0" noProof="0" dirty="0">
                <a:ln>
                  <a:noFill/>
                </a:ln>
                <a:solidFill>
                  <a:srgbClr val="C00000"/>
                </a:solidFill>
                <a:effectLst/>
                <a:uLnTx/>
                <a:uFillTx/>
                <a:latin typeface="Calibri" panose="020F0502020204030204"/>
                <a:ea typeface="+mn-ea"/>
                <a:cs typeface="+mn-cs"/>
              </a:rPr>
              <a:t>INTERNATIONAL ONLINE HACKATHON - AI to GLOW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800" b="0" i="0" u="none" strike="noStrike" kern="1200" cap="none" spc="0" normalizeH="0" baseline="0" noProof="0" dirty="0">
                <a:ln>
                  <a:noFill/>
                </a:ln>
                <a:solidFill>
                  <a:prstClr val="black"/>
                </a:solidFill>
                <a:effectLst/>
                <a:uLnTx/>
                <a:uFillTx/>
                <a:latin typeface="Calibri" panose="020F0502020204030204"/>
                <a:ea typeface="+mn-ea"/>
                <a:cs typeface="+mn-cs"/>
              </a:rPr>
              <a:t>(Artificial Intelligence to </a:t>
            </a:r>
            <a:r>
              <a:rPr kumimoji="0" lang="en-IN" sz="2800" b="0" i="0" u="none" strike="noStrike" kern="1200" cap="none" spc="0" normalizeH="0" baseline="0" noProof="0" dirty="0">
                <a:ln>
                  <a:noFill/>
                </a:ln>
                <a:solidFill>
                  <a:srgbClr val="C00000"/>
                </a:solidFill>
                <a:effectLst/>
                <a:uLnTx/>
                <a:uFillTx/>
                <a:latin typeface="Calibri" panose="020F0502020204030204"/>
                <a:ea typeface="+mn-ea"/>
                <a:cs typeface="+mn-cs"/>
              </a:rPr>
              <a:t>G</a:t>
            </a:r>
            <a:r>
              <a:rPr kumimoji="0" lang="en-IN" sz="2800" b="0" i="0" u="none" strike="noStrike" kern="1200" cap="none" spc="0" normalizeH="0" baseline="0" noProof="0" dirty="0">
                <a:ln>
                  <a:noFill/>
                </a:ln>
                <a:solidFill>
                  <a:prstClr val="black"/>
                </a:solidFill>
                <a:effectLst/>
                <a:uLnTx/>
                <a:uFillTx/>
                <a:latin typeface="Calibri" panose="020F0502020204030204"/>
                <a:ea typeface="+mn-ea"/>
                <a:cs typeface="+mn-cs"/>
              </a:rPr>
              <a:t>enerate </a:t>
            </a:r>
            <a:r>
              <a:rPr kumimoji="0" lang="en-IN" sz="2800" b="0" i="0" u="none" strike="noStrike" kern="1200" cap="none" spc="0" normalizeH="0" baseline="0" noProof="0" dirty="0">
                <a:ln>
                  <a:noFill/>
                </a:ln>
                <a:solidFill>
                  <a:srgbClr val="C00000"/>
                </a:solidFill>
                <a:effectLst/>
                <a:uLnTx/>
                <a:uFillTx/>
                <a:latin typeface="Calibri" panose="020F0502020204030204"/>
                <a:ea typeface="+mn-ea"/>
                <a:cs typeface="+mn-cs"/>
              </a:rPr>
              <a:t>L</a:t>
            </a:r>
            <a:r>
              <a:rPr kumimoji="0" lang="en-IN" sz="2800" b="0" i="0" u="none" strike="noStrike" kern="1200" cap="none" spc="0" normalizeH="0" baseline="0" noProof="0" dirty="0">
                <a:ln>
                  <a:noFill/>
                </a:ln>
                <a:solidFill>
                  <a:prstClr val="black"/>
                </a:solidFill>
                <a:effectLst/>
                <a:uLnTx/>
                <a:uFillTx/>
                <a:latin typeface="Calibri" panose="020F0502020204030204"/>
                <a:ea typeface="+mn-ea"/>
                <a:cs typeface="+mn-cs"/>
              </a:rPr>
              <a:t>imitless </a:t>
            </a:r>
            <a:r>
              <a:rPr kumimoji="0" lang="en-IN" sz="2800" b="0" i="0" u="none" strike="noStrike" kern="1200" cap="none" spc="0" normalizeH="0" baseline="0" noProof="0" dirty="0">
                <a:ln>
                  <a:noFill/>
                </a:ln>
                <a:solidFill>
                  <a:srgbClr val="C00000"/>
                </a:solidFill>
                <a:effectLst/>
                <a:uLnTx/>
                <a:uFillTx/>
                <a:latin typeface="Calibri" panose="020F0502020204030204"/>
                <a:ea typeface="+mn-ea"/>
                <a:cs typeface="+mn-cs"/>
              </a:rPr>
              <a:t>O</a:t>
            </a:r>
            <a:r>
              <a:rPr kumimoji="0" lang="en-IN" sz="2800" b="0" i="0" u="none" strike="noStrike" kern="1200" cap="none" spc="0" normalizeH="0" baseline="0" noProof="0" dirty="0">
                <a:ln>
                  <a:noFill/>
                </a:ln>
                <a:solidFill>
                  <a:prstClr val="black"/>
                </a:solidFill>
                <a:effectLst/>
                <a:uLnTx/>
                <a:uFillTx/>
                <a:latin typeface="Calibri" panose="020F0502020204030204"/>
                <a:ea typeface="+mn-ea"/>
                <a:cs typeface="+mn-cs"/>
              </a:rPr>
              <a:t>pportunities </a:t>
            </a:r>
            <a:r>
              <a:rPr kumimoji="0" lang="en-IN" sz="2800" b="0" i="0" u="none" strike="noStrike" kern="1200" cap="none" spc="0" normalizeH="0" baseline="0" noProof="0" dirty="0">
                <a:ln>
                  <a:noFill/>
                </a:ln>
                <a:solidFill>
                  <a:srgbClr val="C00000"/>
                </a:solidFill>
                <a:effectLst/>
                <a:uLnTx/>
                <a:uFillTx/>
                <a:latin typeface="Calibri" panose="020F0502020204030204"/>
                <a:ea typeface="+mn-ea"/>
                <a:cs typeface="+mn-cs"/>
              </a:rPr>
              <a:t>W</a:t>
            </a:r>
            <a:r>
              <a:rPr kumimoji="0" lang="en-IN" sz="2800" b="0" i="0" u="none" strike="noStrike" kern="1200" cap="none" spc="0" normalizeH="0" baseline="0" noProof="0" dirty="0">
                <a:ln>
                  <a:noFill/>
                </a:ln>
                <a:solidFill>
                  <a:prstClr val="black"/>
                </a:solidFill>
                <a:effectLst/>
                <a:uLnTx/>
                <a:uFillTx/>
                <a:latin typeface="Calibri" panose="020F0502020204030204"/>
                <a:ea typeface="+mn-ea"/>
                <a:cs typeface="+mn-cs"/>
              </a:rPr>
              <a:t>orldwide)</a:t>
            </a:r>
          </a:p>
        </p:txBody>
      </p:sp>
      <p:sp>
        <p:nvSpPr>
          <p:cNvPr id="5" name="TextBox 4"/>
          <p:cNvSpPr txBox="1"/>
          <p:nvPr/>
        </p:nvSpPr>
        <p:spPr>
          <a:xfrm>
            <a:off x="2088359" y="1604481"/>
            <a:ext cx="8302550" cy="1631216"/>
          </a:xfrm>
          <a:prstGeom prst="rect">
            <a:avLst/>
          </a:prstGeom>
          <a:noFill/>
          <a:ln w="38100">
            <a:solidFill>
              <a:srgbClr val="C00000"/>
            </a:solidFill>
            <a:prstDash val="solid"/>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000" b="1" i="0" u="none" strike="noStrike" kern="1200" cap="none" spc="0" normalizeH="0" baseline="0" noProof="0" dirty="0">
                <a:ln>
                  <a:noFill/>
                </a:ln>
                <a:solidFill>
                  <a:prstClr val="black"/>
                </a:solidFill>
                <a:effectLst/>
                <a:uLnTx/>
                <a:uFillTx/>
                <a:latin typeface="Calibri" panose="020F0502020204030204"/>
                <a:ea typeface="+mn-ea"/>
                <a:cs typeface="+mn-cs"/>
              </a:rPr>
              <a:t>Team No</a:t>
            </a:r>
            <a:r>
              <a:rPr kumimoji="0" lang="en-IN" sz="2000" b="0" i="0" u="none" strike="noStrike" kern="1200" cap="none" spc="0" normalizeH="0" baseline="0" noProof="0" dirty="0">
                <a:ln>
                  <a:noFill/>
                </a:ln>
                <a:solidFill>
                  <a:prstClr val="black"/>
                </a:solidFill>
                <a:effectLst/>
                <a:uLnTx/>
                <a:uFillTx/>
                <a:latin typeface="Calibri" panose="020F0502020204030204"/>
                <a:ea typeface="+mn-ea"/>
                <a:cs typeface="+mn-cs"/>
              </a:rPr>
              <a:t>: GLOW100</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000" b="1" i="0" u="none" strike="noStrike" kern="1200" cap="none" spc="0" normalizeH="0" baseline="0" noProof="0" dirty="0">
                <a:ln>
                  <a:noFill/>
                </a:ln>
                <a:solidFill>
                  <a:prstClr val="black"/>
                </a:solidFill>
                <a:effectLst/>
                <a:uLnTx/>
                <a:uFillTx/>
                <a:latin typeface="Calibri" panose="020F0502020204030204"/>
                <a:ea typeface="+mn-ea"/>
                <a:cs typeface="+mn-cs"/>
              </a:rPr>
              <a:t>Domain Name : </a:t>
            </a:r>
            <a:r>
              <a:rPr kumimoji="0" lang="en-IN" sz="2000" b="0" i="0" u="none" strike="noStrike" kern="1200" cap="none" spc="0" normalizeH="0" baseline="0" noProof="0" dirty="0">
                <a:ln>
                  <a:noFill/>
                </a:ln>
                <a:solidFill>
                  <a:prstClr val="black"/>
                </a:solidFill>
                <a:effectLst/>
                <a:uLnTx/>
                <a:uFillTx/>
                <a:latin typeface="Calibri" panose="020F0502020204030204"/>
                <a:ea typeface="+mn-ea"/>
                <a:cs typeface="+mn-cs"/>
              </a:rPr>
              <a:t>Artificial Intelligence</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20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2000" b="1" i="0" u="none" strike="noStrike" kern="1200" cap="none" spc="0" normalizeH="0" baseline="0" noProof="0" dirty="0">
                <a:ln>
                  <a:noFill/>
                </a:ln>
                <a:solidFill>
                  <a:prstClr val="black"/>
                </a:solidFill>
                <a:effectLst/>
                <a:uLnTx/>
                <a:uFillTx/>
                <a:latin typeface="Calibri" panose="020F0502020204030204"/>
                <a:ea typeface="+mn-ea"/>
                <a:cs typeface="+mn-cs"/>
              </a:rPr>
              <a:t>Title : </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a:t>
            </a:r>
            <a:r>
              <a:rPr kumimoji="0" lang="en-US" sz="2000" b="0" i="0" u="none" strike="noStrike" kern="1200" cap="none" spc="0" normalizeH="0" baseline="0" noProof="0" dirty="0" err="1">
                <a:ln>
                  <a:noFill/>
                </a:ln>
                <a:solidFill>
                  <a:prstClr val="black"/>
                </a:solidFill>
                <a:effectLst/>
                <a:uLnTx/>
                <a:uFillTx/>
                <a:latin typeface="Calibri" panose="020F0502020204030204"/>
                <a:ea typeface="+mn-ea"/>
                <a:cs typeface="+mn-cs"/>
              </a:rPr>
              <a:t>EduConnect</a:t>
            </a: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 Bridging the Learning Gap with AI" </a:t>
            </a:r>
            <a:endParaRPr kumimoji="0" lang="en-IN" sz="20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1" name="TextBox 20"/>
          <p:cNvSpPr txBox="1"/>
          <p:nvPr/>
        </p:nvSpPr>
        <p:spPr>
          <a:xfrm>
            <a:off x="4963284" y="5130145"/>
            <a:ext cx="2552700"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dirty="0" err="1">
                <a:solidFill>
                  <a:prstClr val="black"/>
                </a:solidFill>
                <a:latin typeface="Calibri" panose="020F0502020204030204"/>
              </a:rPr>
              <a:t>Prassanna</a:t>
            </a:r>
            <a:r>
              <a:rPr lang="en-IN" dirty="0">
                <a:solidFill>
                  <a:prstClr val="black"/>
                </a:solidFill>
                <a:latin typeface="Calibri" panose="020F0502020204030204"/>
              </a:rPr>
              <a:t> Laxmi</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lvl="0" algn="ctr">
              <a:defRPr/>
            </a:pPr>
            <a:r>
              <a:rPr lang="en-IN" dirty="0">
                <a:solidFill>
                  <a:prstClr val="black"/>
                </a:solidFill>
                <a:latin typeface="Calibri" panose="020F0502020204030204"/>
              </a:rPr>
              <a:t>24MSP3078</a:t>
            </a: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rPr>
              <a:t>First Year</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5" name="TextBox 24"/>
          <p:cNvSpPr txBox="1"/>
          <p:nvPr/>
        </p:nvSpPr>
        <p:spPr>
          <a:xfrm>
            <a:off x="285484" y="1428934"/>
            <a:ext cx="950849" cy="5078313"/>
          </a:xfrm>
          <a:prstGeom prst="rect">
            <a:avLst/>
          </a:prstGeom>
          <a:solidFill>
            <a:schemeClr val="accent6">
              <a:lumMod val="75000"/>
            </a:schemeClr>
          </a:solidFill>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w="6600">
                  <a:solidFill>
                    <a:srgbClr val="ED7D31"/>
                  </a:solidFill>
                  <a:prstDash val="solid"/>
                </a:ln>
                <a:solidFill>
                  <a:srgbClr val="FFFFFF"/>
                </a:solidFill>
                <a:effectLst>
                  <a:outerShdw dist="38100" dir="2700000" algn="tl" rotWithShape="0">
                    <a:srgbClr val="ED7D31"/>
                  </a:outerShdw>
                </a:effectLst>
                <a:uLnTx/>
                <a:uFillTx/>
                <a:latin typeface="Calibri" panose="020F0502020204030204"/>
                <a:ea typeface="+mn-ea"/>
                <a:cs typeface="+mn-cs"/>
              </a:rPr>
              <a:t>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w="6600">
                  <a:solidFill>
                    <a:srgbClr val="ED7D31"/>
                  </a:solidFill>
                  <a:prstDash val="solid"/>
                </a:ln>
                <a:solidFill>
                  <a:srgbClr val="FFFFFF"/>
                </a:solidFill>
                <a:effectLst>
                  <a:outerShdw dist="38100" dir="2700000" algn="tl" rotWithShape="0">
                    <a:srgbClr val="ED7D31"/>
                  </a:outerShdw>
                </a:effectLst>
                <a:uLnTx/>
                <a:uFillTx/>
                <a:latin typeface="Calibri" panose="020F0502020204030204"/>
                <a:ea typeface="+mn-ea"/>
                <a:cs typeface="+mn-cs"/>
              </a:rPr>
              <a:t>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w="6600">
                  <a:solidFill>
                    <a:srgbClr val="ED7D31"/>
                  </a:solidFill>
                  <a:prstDash val="solid"/>
                </a:ln>
                <a:solidFill>
                  <a:srgbClr val="FFFFFF"/>
                </a:solidFill>
                <a:effectLst>
                  <a:outerShdw dist="38100" dir="2700000" algn="tl" rotWithShape="0">
                    <a:srgbClr val="ED7D31"/>
                  </a:outerShdw>
                </a:effectLst>
                <a:uLnTx/>
                <a:uFillTx/>
                <a:latin typeface="Calibri" panose="020F0502020204030204"/>
                <a:ea typeface="+mn-ea"/>
                <a:cs typeface="+mn-cs"/>
              </a:rPr>
              <a:t>O</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w="6600">
                  <a:solidFill>
                    <a:srgbClr val="ED7D31"/>
                  </a:solidFill>
                  <a:prstDash val="solid"/>
                </a:ln>
                <a:solidFill>
                  <a:srgbClr val="FFFFFF"/>
                </a:solidFill>
                <a:effectLst>
                  <a:outerShdw dist="38100" dir="2700000" algn="tl" rotWithShape="0">
                    <a:srgbClr val="ED7D31"/>
                  </a:outerShdw>
                </a:effectLst>
                <a:uLnTx/>
                <a:uFillTx/>
                <a:latin typeface="Calibri" panose="020F0502020204030204"/>
                <a:ea typeface="+mn-ea"/>
                <a:cs typeface="+mn-cs"/>
              </a:rPr>
              <a:t>W</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w="6600">
                  <a:solidFill>
                    <a:srgbClr val="ED7D31"/>
                  </a:solidFill>
                  <a:prstDash val="solid"/>
                </a:ln>
                <a:solidFill>
                  <a:srgbClr val="FFFFFF"/>
                </a:solidFill>
                <a:effectLst>
                  <a:outerShdw dist="38100" dir="2700000" algn="tl" rotWithShape="0">
                    <a:srgbClr val="ED7D31"/>
                  </a:outerShdw>
                </a:effectLst>
                <a:uLnTx/>
                <a:uFillTx/>
                <a:latin typeface="Calibri" panose="020F0502020204030204"/>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w="6600">
                  <a:solidFill>
                    <a:srgbClr val="ED7D31"/>
                  </a:solidFill>
                  <a:prstDash val="solid"/>
                </a:ln>
                <a:solidFill>
                  <a:srgbClr val="FFFFFF"/>
                </a:solidFill>
                <a:effectLst>
                  <a:outerShdw dist="38100" dir="2700000" algn="tl" rotWithShape="0">
                    <a:srgbClr val="ED7D31"/>
                  </a:outerShdw>
                </a:effectLst>
                <a:uLnTx/>
                <a:uFillTx/>
                <a:latin typeface="Calibri" panose="020F0502020204030204"/>
                <a:ea typeface="+mn-ea"/>
                <a:cs typeface="+mn-cs"/>
              </a:rPr>
              <a:t>V</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w="6600">
                  <a:solidFill>
                    <a:srgbClr val="ED7D31"/>
                  </a:solidFill>
                  <a:prstDash val="solid"/>
                </a:ln>
                <a:solidFill>
                  <a:srgbClr val="FFFFFF"/>
                </a:solidFill>
                <a:effectLst>
                  <a:outerShdw dist="38100" dir="2700000" algn="tl" rotWithShape="0">
                    <a:srgbClr val="ED7D31"/>
                  </a:outerShdw>
                </a:effectLst>
                <a:uLnTx/>
                <a:uFillTx/>
                <a:latin typeface="Calibri" panose="020F0502020204030204"/>
                <a:ea typeface="+mn-ea"/>
                <a:cs typeface="+mn-cs"/>
              </a:rPr>
              <a:t>I</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w="6600">
                  <a:solidFill>
                    <a:srgbClr val="ED7D31"/>
                  </a:solidFill>
                  <a:prstDash val="solid"/>
                </a:ln>
                <a:solidFill>
                  <a:srgbClr val="FFFFFF"/>
                </a:solidFill>
                <a:effectLst>
                  <a:outerShdw dist="38100" dir="2700000" algn="tl" rotWithShape="0">
                    <a:srgbClr val="ED7D31"/>
                  </a:outerShdw>
                </a:effectLst>
                <a:uLnTx/>
                <a:uFillTx/>
                <a:latin typeface="Calibri" panose="020F0502020204030204"/>
                <a:ea typeface="+mn-ea"/>
                <a:cs typeface="+mn-cs"/>
              </a:rPr>
              <a:t>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3600" b="1" i="0" u="none" strike="noStrike" kern="1200" cap="none" spc="0" normalizeH="0" baseline="0" noProof="0" dirty="0">
                <a:ln w="6600">
                  <a:solidFill>
                    <a:srgbClr val="ED7D31"/>
                  </a:solidFill>
                  <a:prstDash val="solid"/>
                </a:ln>
                <a:solidFill>
                  <a:srgbClr val="FFFFFF"/>
                </a:solidFill>
                <a:effectLst>
                  <a:outerShdw dist="38100" dir="2700000" algn="tl" rotWithShape="0">
                    <a:srgbClr val="ED7D31"/>
                  </a:outerShdw>
                </a:effectLst>
                <a:uLnTx/>
                <a:uFillTx/>
                <a:latin typeface="Calibri" panose="020F0502020204030204"/>
                <a:ea typeface="+mn-ea"/>
                <a:cs typeface="+mn-cs"/>
              </a:rPr>
              <a:t>B</a:t>
            </a:r>
          </a:p>
        </p:txBody>
      </p:sp>
      <p:pic>
        <p:nvPicPr>
          <p:cNvPr id="4" name="Picture 3">
            <a:extLst>
              <a:ext uri="{FF2B5EF4-FFF2-40B4-BE49-F238E27FC236}">
                <a16:creationId xmlns:a16="http://schemas.microsoft.com/office/drawing/2014/main" id="{54EA0E9C-5A8E-383F-B9E6-91ACF186054A}"/>
              </a:ext>
            </a:extLst>
          </p:cNvPr>
          <p:cNvPicPr>
            <a:picLocks noChangeAspect="1"/>
          </p:cNvPicPr>
          <p:nvPr/>
        </p:nvPicPr>
        <p:blipFill>
          <a:blip r:embed="rId2"/>
          <a:stretch>
            <a:fillRect/>
          </a:stretch>
        </p:blipFill>
        <p:spPr>
          <a:xfrm>
            <a:off x="5490834" y="3501460"/>
            <a:ext cx="1497600" cy="1407463"/>
          </a:xfrm>
          <a:prstGeom prst="flowChartConnector">
            <a:avLst/>
          </a:prstGeom>
        </p:spPr>
      </p:pic>
    </p:spTree>
    <p:extLst>
      <p:ext uri="{BB962C8B-B14F-4D97-AF65-F5344CB8AC3E}">
        <p14:creationId xmlns:p14="http://schemas.microsoft.com/office/powerpoint/2010/main" val="2921511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5179" y="569843"/>
            <a:ext cx="10197982" cy="5579165"/>
          </a:xfrm>
          <a:prstGeom prst="rect">
            <a:avLst/>
          </a:prstGeom>
        </p:spPr>
      </p:pic>
    </p:spTree>
    <p:extLst>
      <p:ext uri="{BB962C8B-B14F-4D97-AF65-F5344CB8AC3E}">
        <p14:creationId xmlns:p14="http://schemas.microsoft.com/office/powerpoint/2010/main" val="932405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845" y="114960"/>
            <a:ext cx="10515600" cy="402625"/>
          </a:xfrm>
        </p:spPr>
        <p:txBody>
          <a:bodyPr>
            <a:noAutofit/>
          </a:bodyPr>
          <a:lstStyle/>
          <a:p>
            <a:r>
              <a:rPr lang="en-US" sz="2800" dirty="0">
                <a:solidFill>
                  <a:srgbClr val="0070C0"/>
                </a:solidFill>
                <a:latin typeface="Times New Roman" panose="02020603050405020304" pitchFamily="18" charset="0"/>
                <a:cs typeface="Times New Roman" panose="02020603050405020304" pitchFamily="18" charset="0"/>
              </a:rPr>
              <a:t>TITLE :    </a:t>
            </a:r>
            <a:r>
              <a:rPr lang="en-US" sz="2800" dirty="0">
                <a:latin typeface="Times New Roman" panose="02020603050405020304" pitchFamily="18" charset="0"/>
                <a:cs typeface="Times New Roman" panose="02020603050405020304" pitchFamily="18" charset="0"/>
              </a:rPr>
              <a:t>"</a:t>
            </a:r>
            <a:r>
              <a:rPr lang="en-US" sz="2800" dirty="0" err="1">
                <a:latin typeface="Times New Roman" panose="02020603050405020304" pitchFamily="18" charset="0"/>
                <a:cs typeface="Times New Roman" panose="02020603050405020304" pitchFamily="18" charset="0"/>
              </a:rPr>
              <a:t>EduConnect</a:t>
            </a:r>
            <a:r>
              <a:rPr lang="en-US" sz="2800" dirty="0">
                <a:latin typeface="Times New Roman" panose="02020603050405020304" pitchFamily="18" charset="0"/>
                <a:cs typeface="Times New Roman" panose="02020603050405020304" pitchFamily="18" charset="0"/>
              </a:rPr>
              <a:t>: Bridging the Learning Gap with AI"  </a:t>
            </a:r>
            <a:endParaRPr lang="en-IN" sz="28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99845" y="693154"/>
            <a:ext cx="10515600" cy="402625"/>
          </a:xfrm>
        </p:spPr>
        <p:txBody>
          <a:bodyPr>
            <a:normAutofit lnSpcReduction="10000"/>
          </a:bodyPr>
          <a:lstStyle/>
          <a:p>
            <a:pPr marL="0" indent="0" algn="just">
              <a:buNone/>
            </a:pPr>
            <a:r>
              <a:rPr lang="en-US" sz="2400" b="1" dirty="0">
                <a:solidFill>
                  <a:srgbClr val="C00000"/>
                </a:solidFill>
                <a:latin typeface="Times New Roman" panose="02020603050405020304" pitchFamily="18" charset="0"/>
                <a:cs typeface="Times New Roman" panose="02020603050405020304" pitchFamily="18" charset="0"/>
              </a:rPr>
              <a:t>Problem Statement :  </a:t>
            </a:r>
            <a:endParaRPr lang="en-IN" sz="24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037BE9F-644F-036A-F0C0-C87B94542F3F}"/>
              </a:ext>
            </a:extLst>
          </p:cNvPr>
          <p:cNvPicPr>
            <a:picLocks noChangeAspect="1"/>
          </p:cNvPicPr>
          <p:nvPr/>
        </p:nvPicPr>
        <p:blipFill>
          <a:blip r:embed="rId2"/>
          <a:stretch>
            <a:fillRect/>
          </a:stretch>
        </p:blipFill>
        <p:spPr>
          <a:xfrm>
            <a:off x="410054" y="2573107"/>
            <a:ext cx="11164858" cy="3937020"/>
          </a:xfrm>
          <a:prstGeom prst="rect">
            <a:avLst/>
          </a:prstGeom>
        </p:spPr>
      </p:pic>
      <p:sp>
        <p:nvSpPr>
          <p:cNvPr id="7" name="TextBox 6">
            <a:extLst>
              <a:ext uri="{FF2B5EF4-FFF2-40B4-BE49-F238E27FC236}">
                <a16:creationId xmlns:a16="http://schemas.microsoft.com/office/drawing/2014/main" id="{8072BCB9-951C-FA04-BE26-55A0CE2BD7EC}"/>
              </a:ext>
            </a:extLst>
          </p:cNvPr>
          <p:cNvSpPr txBox="1"/>
          <p:nvPr/>
        </p:nvSpPr>
        <p:spPr>
          <a:xfrm>
            <a:off x="199845" y="1095779"/>
            <a:ext cx="11582101" cy="1477328"/>
          </a:xfrm>
          <a:prstGeom prst="rect">
            <a:avLst/>
          </a:prstGeom>
          <a:noFill/>
        </p:spPr>
        <p:txBody>
          <a:bodyPr wrap="square">
            <a:spAutoFit/>
          </a:bodyPr>
          <a:lstStyle/>
          <a:p>
            <a:pPr algn="just"/>
            <a:r>
              <a:rPr lang="en-US" dirty="0">
                <a:latin typeface="Times New Roman" panose="02020603050405020304" pitchFamily="18" charset="0"/>
                <a:cs typeface="Times New Roman" panose="02020603050405020304" pitchFamily="18" charset="0"/>
              </a:rPr>
              <a:t>Millions of students with disabilities face challenges in traditional education due to a lack of accessibility. Blind students struggle without Braille or text-to-speech support, hearing-impaired students miss out on lectures without sign language translation, dyslexic students find reading difficult, and ADHD learners face engagement issues. Existing learning systems do not adapt to individual needs, making education inaccessible for many. Our AI-Powered Inclusive Learning Hub aims to bridge this gap by providing an adaptive and inclusive learning experience for all students.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20677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83781"/>
          </a:xfrm>
        </p:spPr>
        <p:txBody>
          <a:bodyPr>
            <a:normAutofit fontScale="90000"/>
          </a:bodyPr>
          <a:lstStyle/>
          <a:p>
            <a:pPr algn="ctr"/>
            <a:r>
              <a:rPr lang="en-US" dirty="0">
                <a:solidFill>
                  <a:srgbClr val="0070C0"/>
                </a:solidFill>
                <a:latin typeface="Times New Roman" panose="02020603050405020304" pitchFamily="18" charset="0"/>
                <a:cs typeface="Times New Roman" panose="02020603050405020304" pitchFamily="18" charset="0"/>
              </a:rPr>
              <a:t>Methodology</a:t>
            </a:r>
            <a:endParaRPr lang="en-IN" dirty="0">
              <a:solidFill>
                <a:srgbClr val="0070C0"/>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33D02697-3E8A-3524-D4BE-EAD76283BE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51412" y="1129312"/>
            <a:ext cx="4533900" cy="5363563"/>
          </a:xfrm>
          <a:prstGeom prst="rect">
            <a:avLst/>
          </a:prstGeom>
        </p:spPr>
      </p:pic>
    </p:spTree>
    <p:extLst>
      <p:ext uri="{BB962C8B-B14F-4D97-AF65-F5344CB8AC3E}">
        <p14:creationId xmlns:p14="http://schemas.microsoft.com/office/powerpoint/2010/main" val="1034049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88890"/>
          </a:xfrm>
        </p:spPr>
        <p:txBody>
          <a:bodyPr>
            <a:normAutofit fontScale="90000"/>
          </a:bodyPr>
          <a:lstStyle/>
          <a:p>
            <a:pPr algn="just"/>
            <a:r>
              <a:rPr lang="en-US" dirty="0">
                <a:solidFill>
                  <a:srgbClr val="0070C0"/>
                </a:solidFill>
                <a:latin typeface="Times New Roman" panose="02020603050405020304" pitchFamily="18" charset="0"/>
                <a:cs typeface="Times New Roman" panose="02020603050405020304" pitchFamily="18" charset="0"/>
              </a:rPr>
              <a:t>Methodology</a:t>
            </a:r>
            <a:endParaRPr lang="en-IN" dirty="0">
              <a:solidFill>
                <a:srgbClr val="0070C0"/>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7BDB031B-E3E8-27A5-6836-D20F1AFB4847}"/>
              </a:ext>
            </a:extLst>
          </p:cNvPr>
          <p:cNvSpPr txBox="1"/>
          <p:nvPr/>
        </p:nvSpPr>
        <p:spPr>
          <a:xfrm>
            <a:off x="838200" y="1109318"/>
            <a:ext cx="10420710" cy="3366563"/>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AI Tutor App (A) – An AI-powered learning platform that adapts to user needs.</a:t>
            </a:r>
          </a:p>
          <a:p>
            <a:pPr marL="285750" indent="-28575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User Profile (B) – Collects basic details like name, age, and learning preferences.</a:t>
            </a:r>
          </a:p>
          <a:p>
            <a:pPr marL="285750" indent="-28575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Disability Selection (C) – Allows users to specify disabilities (e.g., visual, hearing, cognitive).</a:t>
            </a:r>
          </a:p>
          <a:p>
            <a:pPr marL="285750" indent="-28575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Adaptive Interface (D) – Customizes the interface based on user needs (e.g., text-to-speech, sign language, larger fonts).</a:t>
            </a:r>
          </a:p>
          <a:p>
            <a:pPr marL="285750" indent="-28575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Learning Content (E) – Provides personalized educational materials based on the user’s learning style and disability.</a:t>
            </a:r>
          </a:p>
          <a:p>
            <a:pPr marL="285750" indent="-285750" algn="just">
              <a:lnSpc>
                <a:spcPct val="150000"/>
              </a:lnSpc>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Progress Tracking (F) – Monitors user performance, provides feedback, and adapts content accordingly.</a:t>
            </a:r>
          </a:p>
        </p:txBody>
      </p:sp>
    </p:spTree>
    <p:extLst>
      <p:ext uri="{BB962C8B-B14F-4D97-AF65-F5344CB8AC3E}">
        <p14:creationId xmlns:p14="http://schemas.microsoft.com/office/powerpoint/2010/main" val="1436593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9434" y="209849"/>
            <a:ext cx="11473132" cy="506143"/>
          </a:xfrm>
        </p:spPr>
        <p:txBody>
          <a:bodyPr>
            <a:noAutofit/>
          </a:bodyPr>
          <a:lstStyle/>
          <a:p>
            <a:pPr algn="ctr"/>
            <a:r>
              <a:rPr lang="en-US" sz="3600" dirty="0">
                <a:solidFill>
                  <a:srgbClr val="0070C0"/>
                </a:solidFill>
                <a:latin typeface="Times New Roman" panose="02020603050405020304" pitchFamily="18" charset="0"/>
                <a:cs typeface="Times New Roman" panose="02020603050405020304" pitchFamily="18" charset="0"/>
              </a:rPr>
              <a:t>Results/Screenshots</a:t>
            </a:r>
            <a:endParaRPr lang="en-IN" sz="3600"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ECA3240-E1A2-4DC0-8A44-2CDB3E7B34E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17440" y="1052423"/>
            <a:ext cx="2842085" cy="5658928"/>
          </a:xfrm>
          <a:prstGeom prst="rect">
            <a:avLst/>
          </a:prstGeom>
        </p:spPr>
      </p:pic>
      <p:pic>
        <p:nvPicPr>
          <p:cNvPr id="6" name="Picture 5">
            <a:extLst>
              <a:ext uri="{FF2B5EF4-FFF2-40B4-BE49-F238E27FC236}">
                <a16:creationId xmlns:a16="http://schemas.microsoft.com/office/drawing/2014/main" id="{5631F70C-D712-AFAC-6523-C89E16DCC18A}"/>
              </a:ext>
            </a:extLst>
          </p:cNvPr>
          <p:cNvPicPr>
            <a:picLocks noChangeAspect="1"/>
          </p:cNvPicPr>
          <p:nvPr/>
        </p:nvPicPr>
        <p:blipFill>
          <a:blip r:embed="rId3"/>
          <a:stretch>
            <a:fillRect/>
          </a:stretch>
        </p:blipFill>
        <p:spPr>
          <a:xfrm>
            <a:off x="4559379" y="1052423"/>
            <a:ext cx="2575825" cy="5658928"/>
          </a:xfrm>
          <a:prstGeom prst="rect">
            <a:avLst/>
          </a:prstGeom>
        </p:spPr>
      </p:pic>
      <p:pic>
        <p:nvPicPr>
          <p:cNvPr id="8" name="Picture 7">
            <a:extLst>
              <a:ext uri="{FF2B5EF4-FFF2-40B4-BE49-F238E27FC236}">
                <a16:creationId xmlns:a16="http://schemas.microsoft.com/office/drawing/2014/main" id="{A4B3FEA5-B2A1-5717-4F10-036E04C0F69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037541" y="1052423"/>
            <a:ext cx="2575825" cy="5658928"/>
          </a:xfrm>
          <a:prstGeom prst="rect">
            <a:avLst/>
          </a:prstGeom>
        </p:spPr>
      </p:pic>
    </p:spTree>
    <p:extLst>
      <p:ext uri="{BB962C8B-B14F-4D97-AF65-F5344CB8AC3E}">
        <p14:creationId xmlns:p14="http://schemas.microsoft.com/office/powerpoint/2010/main" val="1050203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948" y="123586"/>
            <a:ext cx="11025996" cy="816694"/>
          </a:xfrm>
        </p:spPr>
        <p:txBody>
          <a:bodyPr>
            <a:normAutofit/>
          </a:bodyPr>
          <a:lstStyle/>
          <a:p>
            <a:pPr algn="ctr"/>
            <a:r>
              <a:rPr lang="en-US" sz="2800" dirty="0">
                <a:solidFill>
                  <a:srgbClr val="0070C0"/>
                </a:solidFill>
                <a:latin typeface="Times New Roman" panose="02020603050405020304" pitchFamily="18" charset="0"/>
                <a:cs typeface="Times New Roman" panose="02020603050405020304" pitchFamily="18" charset="0"/>
              </a:rPr>
              <a:t>Results/Screenshots</a:t>
            </a:r>
            <a:endParaRPr lang="en-IN" sz="2800" dirty="0">
              <a:solidFill>
                <a:srgbClr val="0070C0"/>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9B53BCBA-9E2A-F2AC-18DC-091EA77DF3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59379" y="879894"/>
            <a:ext cx="3073241" cy="5633049"/>
          </a:xfrm>
          <a:prstGeom prst="rect">
            <a:avLst/>
          </a:prstGeom>
        </p:spPr>
      </p:pic>
    </p:spTree>
    <p:extLst>
      <p:ext uri="{BB962C8B-B14F-4D97-AF65-F5344CB8AC3E}">
        <p14:creationId xmlns:p14="http://schemas.microsoft.com/office/powerpoint/2010/main" val="38431364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7815" y="175343"/>
            <a:ext cx="10515600" cy="514769"/>
          </a:xfrm>
        </p:spPr>
        <p:txBody>
          <a:bodyPr>
            <a:normAutofit fontScale="90000"/>
          </a:bodyPr>
          <a:lstStyle/>
          <a:p>
            <a:pPr algn="ctr"/>
            <a:r>
              <a:rPr lang="en-US" dirty="0">
                <a:solidFill>
                  <a:srgbClr val="0070C0"/>
                </a:solidFill>
                <a:latin typeface="Times New Roman" panose="02020603050405020304" pitchFamily="18" charset="0"/>
                <a:cs typeface="Times New Roman" panose="02020603050405020304" pitchFamily="18" charset="0"/>
              </a:rPr>
              <a:t>Results/Screenshots/Live Demo</a:t>
            </a:r>
            <a:endParaRPr lang="en-IN" dirty="0">
              <a:solidFill>
                <a:srgbClr val="0070C0"/>
              </a:solidFill>
              <a:latin typeface="Times New Roman" panose="02020603050405020304" pitchFamily="18" charset="0"/>
              <a:cs typeface="Times New Roman" panose="02020603050405020304" pitchFamily="18" charset="0"/>
            </a:endParaRPr>
          </a:p>
        </p:txBody>
      </p:sp>
      <p:pic>
        <p:nvPicPr>
          <p:cNvPr id="4" name="WhatsApp Video 2025-04-03 at 23.37.55_cf100bdb">
            <a:hlinkClick r:id="" action="ppaction://media"/>
            <a:extLst>
              <a:ext uri="{FF2B5EF4-FFF2-40B4-BE49-F238E27FC236}">
                <a16:creationId xmlns:a16="http://schemas.microsoft.com/office/drawing/2014/main" id="{2FD83C99-2986-0C8D-7040-E2F4A1EA0D8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244196" y="859826"/>
            <a:ext cx="2924356" cy="5486400"/>
          </a:xfrm>
          <a:prstGeom prst="rect">
            <a:avLst/>
          </a:prstGeom>
        </p:spPr>
      </p:pic>
    </p:spTree>
    <p:extLst>
      <p:ext uri="{BB962C8B-B14F-4D97-AF65-F5344CB8AC3E}">
        <p14:creationId xmlns:p14="http://schemas.microsoft.com/office/powerpoint/2010/main" val="2268197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90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59184">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94332"/>
          </a:xfrm>
        </p:spPr>
        <p:txBody>
          <a:bodyPr/>
          <a:lstStyle/>
          <a:p>
            <a:pPr algn="ctr"/>
            <a:r>
              <a:rPr lang="en-US" dirty="0">
                <a:solidFill>
                  <a:srgbClr val="0070C0"/>
                </a:solidFill>
                <a:latin typeface="Times New Roman" panose="02020603050405020304" pitchFamily="18" charset="0"/>
                <a:cs typeface="Times New Roman" panose="02020603050405020304" pitchFamily="18" charset="0"/>
              </a:rPr>
              <a:t>Outcome</a:t>
            </a:r>
            <a:endParaRPr lang="en-IN" dirty="0">
              <a:solidFill>
                <a:srgbClr val="0070C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1423" y="1437436"/>
            <a:ext cx="10515600" cy="4351338"/>
          </a:xfrm>
        </p:spPr>
        <p:txBody>
          <a:bodyPr>
            <a:normAutofit fontScale="62500" lnSpcReduction="20000"/>
          </a:bodyPr>
          <a:lstStyle/>
          <a:p>
            <a:pPr algn="just">
              <a:lnSpc>
                <a:spcPct val="150000"/>
              </a:lnSpc>
              <a:buFont typeface="Arial" panose="020B0604020202020204" pitchFamily="34" charset="0"/>
              <a:buChar char="•"/>
            </a:pPr>
            <a:r>
              <a:rPr lang="en-US" sz="3100" b="1" dirty="0">
                <a:latin typeface="Times New Roman" panose="02020603050405020304" pitchFamily="18" charset="0"/>
                <a:cs typeface="Times New Roman" panose="02020603050405020304" pitchFamily="18" charset="0"/>
              </a:rPr>
              <a:t>Personalized Learning:</a:t>
            </a:r>
            <a:r>
              <a:rPr lang="en-US" sz="3100" dirty="0">
                <a:latin typeface="Times New Roman" panose="02020603050405020304" pitchFamily="18" charset="0"/>
                <a:cs typeface="Times New Roman" panose="02020603050405020304" pitchFamily="18" charset="0"/>
              </a:rPr>
              <a:t> Adapts content to individual needs, ensuring better understanding.</a:t>
            </a:r>
          </a:p>
          <a:p>
            <a:pPr algn="just">
              <a:lnSpc>
                <a:spcPct val="150000"/>
              </a:lnSpc>
              <a:buFont typeface="Arial" panose="020B0604020202020204" pitchFamily="34" charset="0"/>
              <a:buChar char="•"/>
            </a:pPr>
            <a:r>
              <a:rPr lang="en-US" sz="3100" b="1" dirty="0">
                <a:latin typeface="Times New Roman" panose="02020603050405020304" pitchFamily="18" charset="0"/>
                <a:cs typeface="Times New Roman" panose="02020603050405020304" pitchFamily="18" charset="0"/>
              </a:rPr>
              <a:t>Text Simplification:</a:t>
            </a:r>
            <a:r>
              <a:rPr lang="en-US" sz="3100" dirty="0">
                <a:latin typeface="Times New Roman" panose="02020603050405020304" pitchFamily="18" charset="0"/>
                <a:cs typeface="Times New Roman" panose="02020603050405020304" pitchFamily="18" charset="0"/>
              </a:rPr>
              <a:t> Converts complex text into easy-to-read language for accessibility.</a:t>
            </a:r>
          </a:p>
          <a:p>
            <a:pPr algn="just">
              <a:lnSpc>
                <a:spcPct val="150000"/>
              </a:lnSpc>
              <a:buFont typeface="Arial" panose="020B0604020202020204" pitchFamily="34" charset="0"/>
              <a:buChar char="•"/>
            </a:pPr>
            <a:r>
              <a:rPr lang="en-US" sz="3100" b="1" dirty="0">
                <a:latin typeface="Times New Roman" panose="02020603050405020304" pitchFamily="18" charset="0"/>
                <a:cs typeface="Times New Roman" panose="02020603050405020304" pitchFamily="18" charset="0"/>
              </a:rPr>
              <a:t>Speech-to-Text :</a:t>
            </a:r>
            <a:r>
              <a:rPr lang="en-US" sz="3100" dirty="0">
                <a:latin typeface="Times New Roman" panose="02020603050405020304" pitchFamily="18" charset="0"/>
                <a:cs typeface="Times New Roman" panose="02020603050405020304" pitchFamily="18" charset="0"/>
              </a:rPr>
              <a:t> Real-time translation for hearing-impaired students.</a:t>
            </a:r>
          </a:p>
          <a:p>
            <a:pPr algn="just">
              <a:lnSpc>
                <a:spcPct val="150000"/>
              </a:lnSpc>
              <a:buFont typeface="Arial" panose="020B0604020202020204" pitchFamily="34" charset="0"/>
              <a:buChar char="•"/>
            </a:pPr>
            <a:r>
              <a:rPr lang="en-US" sz="3100" b="1" dirty="0">
                <a:latin typeface="Times New Roman" panose="02020603050405020304" pitchFamily="18" charset="0"/>
                <a:cs typeface="Times New Roman" panose="02020603050405020304" pitchFamily="18" charset="0"/>
              </a:rPr>
              <a:t>Gamified Learning:</a:t>
            </a:r>
            <a:r>
              <a:rPr lang="en-US" sz="3100" dirty="0">
                <a:latin typeface="Times New Roman" panose="02020603050405020304" pitchFamily="18" charset="0"/>
                <a:cs typeface="Times New Roman" panose="02020603050405020304" pitchFamily="18" charset="0"/>
              </a:rPr>
              <a:t> Interactive quizzes and rewards to boost engagement.</a:t>
            </a:r>
          </a:p>
          <a:p>
            <a:pPr algn="just">
              <a:lnSpc>
                <a:spcPct val="150000"/>
              </a:lnSpc>
              <a:buFont typeface="Arial" panose="020B0604020202020204" pitchFamily="34" charset="0"/>
              <a:buChar char="•"/>
            </a:pPr>
            <a:r>
              <a:rPr lang="en-US" sz="3100" b="1" dirty="0">
                <a:latin typeface="Times New Roman" panose="02020603050405020304" pitchFamily="18" charset="0"/>
                <a:cs typeface="Times New Roman" panose="02020603050405020304" pitchFamily="18" charset="0"/>
              </a:rPr>
              <a:t>Text-to-Speech:</a:t>
            </a:r>
            <a:r>
              <a:rPr lang="en-US" sz="3100" dirty="0">
                <a:latin typeface="Times New Roman" panose="02020603050405020304" pitchFamily="18" charset="0"/>
                <a:cs typeface="Times New Roman" panose="02020603050405020304" pitchFamily="18" charset="0"/>
              </a:rPr>
              <a:t> Enables visually impaired students to access content effortlessly.</a:t>
            </a:r>
          </a:p>
          <a:p>
            <a:pPr algn="just">
              <a:lnSpc>
                <a:spcPct val="150000"/>
              </a:lnSpc>
              <a:buFont typeface="Arial" panose="020B0604020202020204" pitchFamily="34" charset="0"/>
              <a:buChar char="•"/>
            </a:pPr>
            <a:r>
              <a:rPr lang="en-US" sz="3100" b="1" dirty="0">
                <a:latin typeface="Times New Roman" panose="02020603050405020304" pitchFamily="18" charset="0"/>
                <a:cs typeface="Times New Roman" panose="02020603050405020304" pitchFamily="18" charset="0"/>
              </a:rPr>
              <a:t>Android Application: </a:t>
            </a:r>
            <a:r>
              <a:rPr lang="en-US" sz="3100" dirty="0">
                <a:latin typeface="Times New Roman" panose="02020603050405020304" pitchFamily="18" charset="0"/>
                <a:cs typeface="Times New Roman" panose="02020603050405020304" pitchFamily="18" charset="0"/>
              </a:rPr>
              <a:t>Provides a user-friendly platform for students to access personalized learning, text simplification, sign language translation, and gamified education anytime, anywhere.</a:t>
            </a:r>
            <a:endParaRPr lang="en-US" sz="3100" b="1" dirty="0">
              <a:latin typeface="Times New Roman" panose="02020603050405020304" pitchFamily="18" charset="0"/>
              <a:cs typeface="Times New Roman" panose="02020603050405020304" pitchFamily="18" charset="0"/>
            </a:endParaRPr>
          </a:p>
          <a:p>
            <a:pPr marL="0" indent="0" algn="just">
              <a:lnSpc>
                <a:spcPct val="150000"/>
              </a:lnSpc>
              <a:buNone/>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37752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rgbClr val="0070C0"/>
                </a:solidFill>
                <a:latin typeface="Times New Roman" panose="02020603050405020304" pitchFamily="18" charset="0"/>
                <a:cs typeface="Times New Roman" panose="02020603050405020304" pitchFamily="18" charset="0"/>
              </a:rPr>
              <a:t>Conclusion</a:t>
            </a:r>
            <a:endParaRPr lang="en-IN" dirty="0">
              <a:solidFill>
                <a:srgbClr val="0070C0"/>
              </a:solidFill>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E6C94C3A-1532-C90F-4DE3-BFA208540DFE}"/>
              </a:ext>
            </a:extLst>
          </p:cNvPr>
          <p:cNvSpPr>
            <a:spLocks noChangeArrowheads="1"/>
          </p:cNvSpPr>
          <p:nvPr/>
        </p:nvSpPr>
        <p:spPr bwMode="auto">
          <a:xfrm rot="10800000" flipV="1">
            <a:off x="1078302" y="1690688"/>
            <a:ext cx="10929668" cy="39474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AI-Powered Inclusive Learning Hub</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addresses accessibility challenges for students with disabilities.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It provides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personalized learning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text </a:t>
            </a:r>
            <a:r>
              <a:rPr kumimoji="0" lang="en-US" altLang="en-US" sz="20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simplification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cater to individual needs.</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Speech-to-sign language translation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supports hearing-impaired students in real-time.</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Gamified learning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enhances engagement and motivation.</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Text-to-speech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enables visually impaired students to easily access content.</a:t>
            </a:r>
          </a:p>
          <a:p>
            <a:pPr marL="0" marR="0" lvl="0" indent="0" algn="just" defTabSz="914400" rtl="0" eaLnBrk="0" fontAlgn="base" latinLnBrk="0" hangingPunct="0">
              <a:lnSpc>
                <a:spcPct val="2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Android app</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offers a user-friendly platform for accessible, adaptive, and engaging education anytime, anywhere.</a:t>
            </a:r>
          </a:p>
        </p:txBody>
      </p:sp>
    </p:spTree>
    <p:extLst>
      <p:ext uri="{BB962C8B-B14F-4D97-AF65-F5344CB8AC3E}">
        <p14:creationId xmlns:p14="http://schemas.microsoft.com/office/powerpoint/2010/main" val="4071499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TotalTime>
  <Words>444</Words>
  <Application>Microsoft Office PowerPoint</Application>
  <PresentationFormat>Widescreen</PresentationFormat>
  <Paragraphs>47</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Office Theme</vt:lpstr>
      <vt:lpstr>PowerPoint Presentation</vt:lpstr>
      <vt:lpstr>TITLE :    "EduConnect: Bridging the Learning Gap with AI"  </vt:lpstr>
      <vt:lpstr>Methodology</vt:lpstr>
      <vt:lpstr>Methodology</vt:lpstr>
      <vt:lpstr>Results/Screenshots</vt:lpstr>
      <vt:lpstr>Results/Screenshots</vt:lpstr>
      <vt:lpstr>Results/Screenshots/Live Demo</vt:lpstr>
      <vt:lpstr>Outcome</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prassannalaxmi29@outlook.com</cp:lastModifiedBy>
  <cp:revision>17</cp:revision>
  <dcterms:created xsi:type="dcterms:W3CDTF">2025-03-21T09:55:07Z</dcterms:created>
  <dcterms:modified xsi:type="dcterms:W3CDTF">2025-07-03T22:10:16Z</dcterms:modified>
</cp:coreProperties>
</file>

<file path=docProps/thumbnail.jpeg>
</file>